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6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0688638" cy="7562850"/>
  <p:notesSz cx="6858000" cy="9144000"/>
  <p:defaultTextStyle>
    <a:defPPr>
      <a:defRPr lang="en-US"/>
    </a:defPPr>
    <a:lvl1pPr marL="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9237" autoAdjust="0"/>
  </p:normalViewPr>
  <p:slideViewPr>
    <p:cSldViewPr snapToGrid="0" snapToObjects="1">
      <p:cViewPr varScale="1">
        <p:scale>
          <a:sx n="84" d="100"/>
          <a:sy n="84" d="100"/>
        </p:scale>
        <p:origin x="1182" y="84"/>
      </p:cViewPr>
      <p:guideLst>
        <p:guide orient="horz" pos="2382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4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5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6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9"/>
    </mc:Choice>
    <mc:Fallback>
      <c:style val="9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69022442533294"/>
          <c:y val="0.14050949467153223"/>
          <c:w val="0.58619531589695906"/>
          <c:h val="0.80038222248809965"/>
        </c:manualLayout>
      </c:layout>
      <c:pieChart>
        <c:varyColors val="1"/>
        <c:ser>
          <c:idx val="0"/>
          <c:order val="0"/>
          <c:tx>
            <c:strRef>
              <c:f>Plan1!$B$1</c:f>
              <c:strCache>
                <c:ptCount val="1"/>
                <c:pt idx="0">
                  <c:v>R$</c:v>
                </c:pt>
              </c:strCache>
            </c:strRef>
          </c:tx>
          <c:explosion val="25"/>
          <c:dPt>
            <c:idx val="0"/>
            <c:bubble3D val="0"/>
            <c:explosion val="14"/>
          </c:dPt>
          <c:dLbls>
            <c:dLbl>
              <c:idx val="0"/>
              <c:layout>
                <c:manualLayout>
                  <c:x val="3.6097507926054394E-2"/>
                  <c:y val="-1.9059848051071311E-2"/>
                </c:manualLayout>
              </c:layout>
              <c:tx>
                <c:rich>
                  <a:bodyPr/>
                  <a:lstStyle/>
                  <a:p>
                    <a:fld id="{54F6690D-F83D-4B93-9CAB-9B465EC90540}" type="CATEGORYNAME">
                      <a:rPr lang="pt-BR"/>
                      <a:pPr/>
                      <a:t>[NOME DA CATEGORIA]</a:t>
                    </a:fld>
                    <a:endParaRPr lang="pt-BR" baseline="0" dirty="0"/>
                  </a:p>
                  <a:p>
                    <a:r>
                      <a:rPr lang="pt-BR" dirty="0" smtClean="0"/>
                      <a:t>R$</a:t>
                    </a:r>
                    <a:fld id="{3F54EA6A-28FA-4E2D-8A2B-6D8E100C8012}" type="VALUE">
                      <a:rPr lang="pt-BR" smtClean="0"/>
                      <a:pPr/>
                      <a:t>[VALOR]</a:t>
                    </a:fld>
                    <a:endParaRPr lang="pt-BR" baseline="0" dirty="0"/>
                  </a:p>
                  <a:p>
                    <a:fld id="{4B98E8BC-C73B-407B-A514-4C2DBB04A603}" type="PERCENTAGE">
                      <a:rPr lang="pt-BR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1"/>
              <c:layout>
                <c:manualLayout>
                  <c:x val="-2.1156682677534535E-2"/>
                  <c:y val="3.0089605428456543E-2"/>
                </c:manualLayout>
              </c:layout>
              <c:tx>
                <c:rich>
                  <a:bodyPr/>
                  <a:lstStyle/>
                  <a:p>
                    <a:fld id="{C5E90F6B-767D-496C-B0FC-119AEC9B4905}" type="CATEGORYNAME">
                      <a:rPr lang="en-US"/>
                      <a:pPr/>
                      <a:t>[NOME DA CATEGORIA]</a:t>
                    </a:fld>
                    <a:endParaRPr lang="en-US" baseline="0" dirty="0"/>
                  </a:p>
                  <a:p>
                    <a:r>
                      <a:rPr lang="en-US" dirty="0" smtClean="0"/>
                      <a:t>R$</a:t>
                    </a:r>
                    <a:fld id="{88740624-2B80-4CB2-AF68-CEB324BDA698}" type="VALUE">
                      <a:rPr lang="en-US" smtClean="0"/>
                      <a:pPr/>
                      <a:t>[VALOR]</a:t>
                    </a:fld>
                    <a:endParaRPr lang="en-US" baseline="0" dirty="0"/>
                  </a:p>
                  <a:p>
                    <a:fld id="{97186935-EA5B-4615-A2F3-3025998D6F5B}" type="PERCENTAGE">
                      <a:rPr lang="en-US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2"/>
              <c:layout>
                <c:manualLayout>
                  <c:x val="-8.3131983157586742E-2"/>
                  <c:y val="0.10758179646705919"/>
                </c:manualLayout>
              </c:layout>
              <c:tx>
                <c:rich>
                  <a:bodyPr/>
                  <a:lstStyle/>
                  <a:p>
                    <a:fld id="{28BB47BB-45A6-49E9-8ABB-70DD728B9C0D}" type="CATEGORYNAME">
                      <a:rPr lang="en-US"/>
                      <a:pPr/>
                      <a:t>[NOME DA CATEGORIA]</a:t>
                    </a:fld>
                    <a:endParaRPr lang="en-US" baseline="0" dirty="0"/>
                  </a:p>
                  <a:p>
                    <a:r>
                      <a:rPr lang="en-US" dirty="0" smtClean="0"/>
                      <a:t>R$</a:t>
                    </a:r>
                    <a:fld id="{9384B9DA-1C96-4AB3-BCE2-5B2761C0CE48}" type="VALUE">
                      <a:rPr lang="en-US" smtClean="0"/>
                      <a:pPr/>
                      <a:t>[VALOR]</a:t>
                    </a:fld>
                    <a:endParaRPr lang="en-US" baseline="0" dirty="0"/>
                  </a:p>
                  <a:p>
                    <a:fld id="{5B04237B-D748-42EE-916A-1DED9879F827}" type="PERCENTAGE">
                      <a:rPr lang="en-US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-5.790748252004034E-2"/>
                  <c:y val="6.8682272482544673E-2"/>
                </c:manualLayout>
              </c:layout>
              <c:tx>
                <c:rich>
                  <a:bodyPr/>
                  <a:lstStyle/>
                  <a:p>
                    <a:fld id="{23CB75FB-123A-4213-B8BD-A86FD0EA3707}" type="CATEGORYNAME">
                      <a:rPr lang="pt-BR"/>
                      <a:pPr/>
                      <a:t>[NOME DA CATEGORIA]</a:t>
                    </a:fld>
                    <a:endParaRPr lang="pt-BR" baseline="0" dirty="0"/>
                  </a:p>
                  <a:p>
                    <a:r>
                      <a:rPr lang="pt-BR" dirty="0" smtClean="0"/>
                      <a:t>R$</a:t>
                    </a:r>
                    <a:fld id="{7943C9B2-568A-4B6D-9635-C63C3CE00BBC}" type="VALUE">
                      <a:rPr lang="pt-BR" smtClean="0"/>
                      <a:pPr/>
                      <a:t>[VALOR]</a:t>
                    </a:fld>
                    <a:endParaRPr lang="pt-BR" baseline="0" dirty="0"/>
                  </a:p>
                  <a:p>
                    <a:fld id="{D5D69EE7-5CA9-4CFA-9D49-4E9F9E80A250}" type="PERCENTAGE">
                      <a:rPr lang="pt-BR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4"/>
              <c:layout>
                <c:manualLayout>
                  <c:x val="-1.4752661528871343E-2"/>
                  <c:y val="1.1023080768803465E-2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>
                    <a:latin typeface="Trebuchet MS" panose="020B0603020202020204" pitchFamily="34" charset="0"/>
                  </a:defRPr>
                </a:pPr>
                <a:endParaRPr lang="pt-BR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Plan1!$A$2:$A$6</c:f>
              <c:strCache>
                <c:ptCount val="5"/>
                <c:pt idx="0">
                  <c:v>TV ABERTA</c:v>
                </c:pt>
                <c:pt idx="1">
                  <c:v>JORNAL</c:v>
                </c:pt>
                <c:pt idx="2">
                  <c:v>REVISTA</c:v>
                </c:pt>
                <c:pt idx="3">
                  <c:v>TV ASSINATURA</c:v>
                </c:pt>
                <c:pt idx="4">
                  <c:v>RADIO</c:v>
                </c:pt>
              </c:strCache>
            </c:strRef>
          </c:cat>
          <c:val>
            <c:numRef>
              <c:f>Plan1!$B$2:$B$6</c:f>
              <c:numCache>
                <c:formatCode>_-* #,##0.0_-;\-* #,##0.0_-;_-* "-"??_-;_-@_-</c:formatCode>
                <c:ptCount val="5"/>
                <c:pt idx="0">
                  <c:v>7.7266544249772835</c:v>
                </c:pt>
                <c:pt idx="1">
                  <c:v>2.7884047980594628</c:v>
                </c:pt>
                <c:pt idx="2">
                  <c:v>1.4543731996154783</c:v>
                </c:pt>
                <c:pt idx="3">
                  <c:v>0.60736960449218713</c:v>
                </c:pt>
                <c:pt idx="4">
                  <c:v>0.55858320197180078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9"/>
    </mc:Choice>
    <mc:Fallback>
      <c:style val="9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69022442533294"/>
          <c:y val="0.14050949467153223"/>
          <c:w val="0.58619531589695906"/>
          <c:h val="0.80038222248809965"/>
        </c:manualLayout>
      </c:layout>
      <c:pieChart>
        <c:varyColors val="1"/>
        <c:ser>
          <c:idx val="0"/>
          <c:order val="0"/>
          <c:tx>
            <c:strRef>
              <c:f>Plan1!$B$1</c:f>
              <c:strCache>
                <c:ptCount val="1"/>
                <c:pt idx="0">
                  <c:v>R$</c:v>
                </c:pt>
              </c:strCache>
            </c:strRef>
          </c:tx>
          <c:explosion val="25"/>
          <c:dPt>
            <c:idx val="0"/>
            <c:bubble3D val="0"/>
            <c:explosion val="14"/>
          </c:dPt>
          <c:dLbls>
            <c:dLbl>
              <c:idx val="0"/>
              <c:layout>
                <c:manualLayout>
                  <c:x val="3.6097507926054394E-2"/>
                  <c:y val="-1.9059848051071311E-2"/>
                </c:manualLayout>
              </c:layout>
              <c:tx>
                <c:rich>
                  <a:bodyPr/>
                  <a:lstStyle/>
                  <a:p>
                    <a:fld id="{54F6690D-F83D-4B93-9CAB-9B465EC90540}" type="CATEGORYNAME">
                      <a:rPr lang="pt-BR"/>
                      <a:pPr/>
                      <a:t>[NOME DA CATEGORIA]</a:t>
                    </a:fld>
                    <a:endParaRPr lang="pt-BR" baseline="0" dirty="0"/>
                  </a:p>
                  <a:p>
                    <a:r>
                      <a:rPr lang="pt-BR" dirty="0" smtClean="0"/>
                      <a:t>R$</a:t>
                    </a:r>
                    <a:fld id="{3F54EA6A-28FA-4E2D-8A2B-6D8E100C8012}" type="VALUE">
                      <a:rPr lang="pt-BR" smtClean="0"/>
                      <a:pPr/>
                      <a:t>[VALOR]</a:t>
                    </a:fld>
                    <a:endParaRPr lang="pt-BR" baseline="0" dirty="0"/>
                  </a:p>
                  <a:p>
                    <a:fld id="{4B98E8BC-C73B-407B-A514-4C2DBB04A603}" type="PERCENTAGE">
                      <a:rPr lang="pt-BR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1"/>
              <c:layout>
                <c:manualLayout>
                  <c:x val="-3.3577052945397909E-2"/>
                  <c:y val="9.7393024706656523E-3"/>
                </c:manualLayout>
              </c:layout>
              <c:tx>
                <c:rich>
                  <a:bodyPr/>
                  <a:lstStyle/>
                  <a:p>
                    <a:fld id="{C5E90F6B-767D-496C-B0FC-119AEC9B4905}" type="CATEGORYNAME">
                      <a:rPr lang="en-US"/>
                      <a:pPr/>
                      <a:t>[NOME DA CATEGORIA]</a:t>
                    </a:fld>
                    <a:endParaRPr lang="en-US" baseline="0" dirty="0"/>
                  </a:p>
                  <a:p>
                    <a:r>
                      <a:rPr lang="en-US" dirty="0" smtClean="0"/>
                      <a:t>R$</a:t>
                    </a:r>
                    <a:fld id="{88740624-2B80-4CB2-AF68-CEB324BDA698}" type="VALUE">
                      <a:rPr lang="en-US" smtClean="0"/>
                      <a:pPr/>
                      <a:t>[VALOR]</a:t>
                    </a:fld>
                    <a:endParaRPr lang="en-US" baseline="0" dirty="0"/>
                  </a:p>
                  <a:p>
                    <a:fld id="{97186935-EA5B-4615-A2F3-3025998D6F5B}" type="PERCENTAGE">
                      <a:rPr lang="en-US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2"/>
              <c:layout>
                <c:manualLayout>
                  <c:x val="-9.8036427479022775E-2"/>
                  <c:y val="3.9747453274422501E-2"/>
                </c:manualLayout>
              </c:layout>
              <c:tx>
                <c:rich>
                  <a:bodyPr/>
                  <a:lstStyle/>
                  <a:p>
                    <a:fld id="{28BB47BB-45A6-49E9-8ABB-70DD728B9C0D}" type="CATEGORYNAME">
                      <a:rPr lang="pt-BR"/>
                      <a:pPr/>
                      <a:t>[NOME DA CATEGORIA]</a:t>
                    </a:fld>
                    <a:endParaRPr lang="pt-BR" baseline="0" dirty="0"/>
                  </a:p>
                  <a:p>
                    <a:r>
                      <a:rPr lang="pt-BR" dirty="0" smtClean="0"/>
                      <a:t>R$</a:t>
                    </a:r>
                    <a:fld id="{9384B9DA-1C96-4AB3-BCE2-5B2761C0CE48}" type="VALUE">
                      <a:rPr lang="pt-BR" smtClean="0"/>
                      <a:pPr/>
                      <a:t>[VALOR]</a:t>
                    </a:fld>
                    <a:endParaRPr lang="pt-BR" baseline="0" dirty="0"/>
                  </a:p>
                  <a:p>
                    <a:fld id="{5B04237B-D748-42EE-916A-1DED9879F827}" type="PERCENTAGE">
                      <a:rPr lang="pt-BR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-4.7971186305749612E-2"/>
                  <c:y val="1.1023080768803466E-2"/>
                </c:manualLayout>
              </c:layout>
              <c:tx>
                <c:rich>
                  <a:bodyPr/>
                  <a:lstStyle/>
                  <a:p>
                    <a:fld id="{23CB75FB-123A-4213-B8BD-A86FD0EA3707}" type="CATEGORYNAME">
                      <a:rPr lang="en-US"/>
                      <a:pPr/>
                      <a:t>[NOME DA CATEGORIA]</a:t>
                    </a:fld>
                    <a:endParaRPr lang="en-US" baseline="0" dirty="0"/>
                  </a:p>
                  <a:p>
                    <a:r>
                      <a:rPr lang="en-US" dirty="0" smtClean="0"/>
                      <a:t>R$</a:t>
                    </a:r>
                    <a:fld id="{7943C9B2-568A-4B6D-9635-C63C3CE00BBC}" type="VALUE">
                      <a:rPr lang="en-US" smtClean="0"/>
                      <a:pPr/>
                      <a:t>[VALOR]</a:t>
                    </a:fld>
                    <a:endParaRPr lang="en-US" baseline="0" dirty="0"/>
                  </a:p>
                  <a:p>
                    <a:fld id="{D5D69EE7-5CA9-4CFA-9D49-4E9F9E80A250}" type="PERCENTAGE">
                      <a:rPr lang="en-US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4"/>
              <c:layout>
                <c:manualLayout>
                  <c:x val="0.10945104114976248"/>
                  <c:y val="2.4589949407330808E-2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>
                    <a:latin typeface="Trebuchet MS" panose="020B0603020202020204" pitchFamily="34" charset="0"/>
                  </a:defRPr>
                </a:pPr>
                <a:endParaRPr lang="pt-BR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Plan1!$A$2:$A$6</c:f>
              <c:strCache>
                <c:ptCount val="5"/>
                <c:pt idx="0">
                  <c:v>TV ABERTA</c:v>
                </c:pt>
                <c:pt idx="1">
                  <c:v>JORNAL</c:v>
                </c:pt>
                <c:pt idx="2">
                  <c:v>TV ASSINATURA</c:v>
                </c:pt>
                <c:pt idx="3">
                  <c:v>REVISTA</c:v>
                </c:pt>
                <c:pt idx="4">
                  <c:v>RADIO</c:v>
                </c:pt>
              </c:strCache>
            </c:strRef>
          </c:cat>
          <c:val>
            <c:numRef>
              <c:f>Plan1!$B$2:$B$6</c:f>
              <c:numCache>
                <c:formatCode>_-* #,##0.0_-;\-* #,##0.0_-;_-* "-"??_-;_-@_-</c:formatCode>
                <c:ptCount val="5"/>
                <c:pt idx="0">
                  <c:v>6.7590783731126773</c:v>
                </c:pt>
                <c:pt idx="1">
                  <c:v>1.7186703997993464</c:v>
                </c:pt>
                <c:pt idx="2">
                  <c:v>0.48874080078124998</c:v>
                </c:pt>
                <c:pt idx="3">
                  <c:v>0.40118400085449224</c:v>
                </c:pt>
                <c:pt idx="4">
                  <c:v>2.4191999759674069E-2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9"/>
    </mc:Choice>
    <mc:Fallback>
      <c:style val="9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69022442533294"/>
          <c:y val="0.14050949467153223"/>
          <c:w val="0.58619531589695906"/>
          <c:h val="0.80038222248809965"/>
        </c:manualLayout>
      </c:layout>
      <c:pieChart>
        <c:varyColors val="1"/>
        <c:ser>
          <c:idx val="0"/>
          <c:order val="0"/>
          <c:tx>
            <c:strRef>
              <c:f>Plan1!$B$1</c:f>
              <c:strCache>
                <c:ptCount val="1"/>
                <c:pt idx="0">
                  <c:v>R$</c:v>
                </c:pt>
              </c:strCache>
            </c:strRef>
          </c:tx>
          <c:explosion val="25"/>
          <c:dPt>
            <c:idx val="0"/>
            <c:bubble3D val="0"/>
            <c:explosion val="14"/>
          </c:dPt>
          <c:dLbls>
            <c:dLbl>
              <c:idx val="0"/>
              <c:layout>
                <c:manualLayout>
                  <c:x val="3.6097507926054394E-2"/>
                  <c:y val="-1.9059848051071311E-2"/>
                </c:manualLayout>
              </c:layout>
              <c:tx>
                <c:rich>
                  <a:bodyPr/>
                  <a:lstStyle/>
                  <a:p>
                    <a:fld id="{54F6690D-F83D-4B93-9CAB-9B465EC90540}" type="CATEGORYNAME">
                      <a:rPr lang="en-US"/>
                      <a:pPr/>
                      <a:t>[NOME DA CATEGORIA]</a:t>
                    </a:fld>
                    <a:endParaRPr lang="en-US" baseline="0" dirty="0"/>
                  </a:p>
                  <a:p>
                    <a:r>
                      <a:rPr lang="en-US" dirty="0" smtClean="0"/>
                      <a:t>R$</a:t>
                    </a:r>
                    <a:fld id="{3F54EA6A-28FA-4E2D-8A2B-6D8E100C8012}" type="VALUE">
                      <a:rPr lang="en-US" smtClean="0"/>
                      <a:pPr/>
                      <a:t>[VALOR]</a:t>
                    </a:fld>
                    <a:endParaRPr lang="en-US" baseline="0" dirty="0"/>
                  </a:p>
                  <a:p>
                    <a:fld id="{4B98E8BC-C73B-407B-A514-4C2DBB04A603}" type="PERCENTAGE">
                      <a:rPr lang="en-US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1"/>
              <c:layout>
                <c:manualLayout>
                  <c:x val="-2.1156682677534535E-2"/>
                  <c:y val="3.0089605428456543E-2"/>
                </c:manualLayout>
              </c:layout>
              <c:tx>
                <c:rich>
                  <a:bodyPr/>
                  <a:lstStyle/>
                  <a:p>
                    <a:fld id="{C5E90F6B-767D-496C-B0FC-119AEC9B4905}" type="CATEGORYNAME">
                      <a:rPr lang="en-US"/>
                      <a:pPr/>
                      <a:t>[NOME DA CATEGORIA]</a:t>
                    </a:fld>
                    <a:endParaRPr lang="en-US" baseline="0" dirty="0"/>
                  </a:p>
                  <a:p>
                    <a:r>
                      <a:rPr lang="en-US" dirty="0" smtClean="0"/>
                      <a:t>R$</a:t>
                    </a:r>
                    <a:fld id="{88740624-2B80-4CB2-AF68-CEB324BDA698}" type="VALUE">
                      <a:rPr lang="en-US" smtClean="0"/>
                      <a:pPr/>
                      <a:t>[VALOR]</a:t>
                    </a:fld>
                    <a:endParaRPr lang="en-US" baseline="0" dirty="0"/>
                  </a:p>
                  <a:p>
                    <a:fld id="{97186935-EA5B-4615-A2F3-3025998D6F5B}" type="PERCENTAGE">
                      <a:rPr lang="en-US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2"/>
              <c:layout>
                <c:manualLayout>
                  <c:x val="-8.3131983157586742E-2"/>
                  <c:y val="0.10758179646705919"/>
                </c:manualLayout>
              </c:layout>
              <c:tx>
                <c:rich>
                  <a:bodyPr/>
                  <a:lstStyle/>
                  <a:p>
                    <a:fld id="{28BB47BB-45A6-49E9-8ABB-70DD728B9C0D}" type="CATEGORYNAME">
                      <a:rPr lang="en-US"/>
                      <a:pPr/>
                      <a:t>[NOME DA CATEGORIA]</a:t>
                    </a:fld>
                    <a:endParaRPr lang="en-US" baseline="0" dirty="0"/>
                  </a:p>
                  <a:p>
                    <a:r>
                      <a:rPr lang="en-US" dirty="0" smtClean="0"/>
                      <a:t>R$</a:t>
                    </a:r>
                    <a:fld id="{9384B9DA-1C96-4AB3-BCE2-5B2761C0CE48}" type="VALUE">
                      <a:rPr lang="en-US" smtClean="0"/>
                      <a:pPr/>
                      <a:t>[VALOR]</a:t>
                    </a:fld>
                    <a:endParaRPr lang="en-US" baseline="0" dirty="0"/>
                  </a:p>
                  <a:p>
                    <a:fld id="{5B04237B-D748-42EE-916A-1DED9879F827}" type="PERCENTAGE">
                      <a:rPr lang="en-US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-5.790748252004034E-2"/>
                  <c:y val="6.8682272482544673E-2"/>
                </c:manualLayout>
              </c:layout>
              <c:tx>
                <c:rich>
                  <a:bodyPr/>
                  <a:lstStyle/>
                  <a:p>
                    <a:fld id="{23CB75FB-123A-4213-B8BD-A86FD0EA3707}" type="CATEGORYNAME">
                      <a:rPr lang="pt-BR"/>
                      <a:pPr/>
                      <a:t>[NOME DA CATEGORIA]</a:t>
                    </a:fld>
                    <a:endParaRPr lang="pt-BR" baseline="0" dirty="0"/>
                  </a:p>
                  <a:p>
                    <a:r>
                      <a:rPr lang="pt-BR" dirty="0" smtClean="0"/>
                      <a:t>R$</a:t>
                    </a:r>
                    <a:fld id="{7943C9B2-568A-4B6D-9635-C63C3CE00BBC}" type="VALUE">
                      <a:rPr lang="pt-BR" smtClean="0"/>
                      <a:pPr/>
                      <a:t>[VALOR]</a:t>
                    </a:fld>
                    <a:endParaRPr lang="pt-BR" baseline="0" dirty="0"/>
                  </a:p>
                  <a:p>
                    <a:fld id="{D5D69EE7-5CA9-4CFA-9D49-4E9F9E80A250}" type="PERCENTAGE">
                      <a:rPr lang="pt-BR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4"/>
              <c:layout>
                <c:manualLayout>
                  <c:x val="-1.4752661528871343E-2"/>
                  <c:y val="1.1023080768803465E-2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>
                    <a:latin typeface="Trebuchet MS" panose="020B0603020202020204" pitchFamily="34" charset="0"/>
                  </a:defRPr>
                </a:pPr>
                <a:endParaRPr lang="pt-BR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Plan1!$A$2:$A$3</c:f>
              <c:strCache>
                <c:ptCount val="2"/>
                <c:pt idx="0">
                  <c:v>AXN</c:v>
                </c:pt>
                <c:pt idx="1">
                  <c:v>SONY</c:v>
                </c:pt>
              </c:strCache>
            </c:strRef>
          </c:cat>
          <c:val>
            <c:numRef>
              <c:f>Plan1!$B$2:$B$3</c:f>
              <c:numCache>
                <c:formatCode>_-* #,##0_-;\-* #,##0_-;_-* "-"??_-;_-@_-</c:formatCode>
                <c:ptCount val="2"/>
                <c:pt idx="0">
                  <c:v>422104.00390624953</c:v>
                </c:pt>
                <c:pt idx="1">
                  <c:v>185265.60058593759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9"/>
    </mc:Choice>
    <mc:Fallback>
      <c:style val="9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69022442533294"/>
          <c:y val="0.14050949467153223"/>
          <c:w val="0.58619531589695906"/>
          <c:h val="0.80038222248809965"/>
        </c:manualLayout>
      </c:layout>
      <c:pieChart>
        <c:varyColors val="1"/>
        <c:ser>
          <c:idx val="0"/>
          <c:order val="0"/>
          <c:tx>
            <c:strRef>
              <c:f>Plan1!$B$1</c:f>
              <c:strCache>
                <c:ptCount val="1"/>
                <c:pt idx="0">
                  <c:v>R$</c:v>
                </c:pt>
              </c:strCache>
            </c:strRef>
          </c:tx>
          <c:explosion val="25"/>
          <c:dPt>
            <c:idx val="0"/>
            <c:bubble3D val="0"/>
            <c:explosion val="14"/>
          </c:dPt>
          <c:dLbls>
            <c:dLbl>
              <c:idx val="0"/>
              <c:layout>
                <c:manualLayout>
                  <c:x val="3.6097507926054304E-2"/>
                  <c:y val="2.1640757864510782E-2"/>
                </c:manualLayout>
              </c:layout>
              <c:tx>
                <c:rich>
                  <a:bodyPr/>
                  <a:lstStyle/>
                  <a:p>
                    <a:fld id="{54F6690D-F83D-4B93-9CAB-9B465EC90540}" type="CATEGORYNAME">
                      <a:rPr lang="en-US"/>
                      <a:pPr/>
                      <a:t>[NOME DA CATEGORIA]</a:t>
                    </a:fld>
                    <a:endParaRPr lang="en-US" baseline="0" dirty="0"/>
                  </a:p>
                  <a:p>
                    <a:r>
                      <a:rPr lang="en-US" dirty="0" smtClean="0"/>
                      <a:t>R$</a:t>
                    </a:r>
                    <a:fld id="{3F54EA6A-28FA-4E2D-8A2B-6D8E100C8012}" type="VALUE">
                      <a:rPr lang="en-US" smtClean="0"/>
                      <a:pPr/>
                      <a:t>[VALOR]</a:t>
                    </a:fld>
                    <a:endParaRPr lang="en-US" baseline="0" dirty="0"/>
                  </a:p>
                  <a:p>
                    <a:fld id="{4B98E8BC-C73B-407B-A514-4C2DBB04A603}" type="PERCENTAGE">
                      <a:rPr lang="en-US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1"/>
              <c:layout>
                <c:manualLayout>
                  <c:x val="6.1681319117649069E-3"/>
                  <c:y val="-3.0961303444916408E-2"/>
                </c:manualLayout>
              </c:layout>
              <c:tx>
                <c:rich>
                  <a:bodyPr/>
                  <a:lstStyle/>
                  <a:p>
                    <a:fld id="{C5E90F6B-767D-496C-B0FC-119AEC9B4905}" type="CATEGORYNAME">
                      <a:rPr lang="en-US"/>
                      <a:pPr/>
                      <a:t>[NOME DA CATEGORIA]</a:t>
                    </a:fld>
                    <a:endParaRPr lang="en-US" baseline="0" dirty="0"/>
                  </a:p>
                  <a:p>
                    <a:r>
                      <a:rPr lang="en-US" dirty="0" smtClean="0"/>
                      <a:t>R$</a:t>
                    </a:r>
                    <a:fld id="{88740624-2B80-4CB2-AF68-CEB324BDA698}" type="VALUE">
                      <a:rPr lang="en-US" smtClean="0"/>
                      <a:pPr/>
                      <a:t>[VALOR]</a:t>
                    </a:fld>
                    <a:endParaRPr lang="en-US" baseline="0" dirty="0"/>
                  </a:p>
                  <a:p>
                    <a:fld id="{97186935-EA5B-4615-A2F3-3025998D6F5B}" type="PERCENTAGE">
                      <a:rPr lang="en-US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2"/>
              <c:layout>
                <c:manualLayout>
                  <c:x val="-9.8036427479022775E-2"/>
                  <c:y val="3.9747453274422501E-2"/>
                </c:manualLayout>
              </c:layout>
              <c:tx>
                <c:rich>
                  <a:bodyPr/>
                  <a:lstStyle/>
                  <a:p>
                    <a:fld id="{28BB47BB-45A6-49E9-8ABB-70DD728B9C0D}" type="CATEGORYNAME">
                      <a:rPr lang="pt-BR"/>
                      <a:pPr/>
                      <a:t>[NOME DA CATEGORIA]</a:t>
                    </a:fld>
                    <a:endParaRPr lang="pt-BR" baseline="0" dirty="0"/>
                  </a:p>
                  <a:p>
                    <a:r>
                      <a:rPr lang="pt-BR" dirty="0" smtClean="0"/>
                      <a:t>R$</a:t>
                    </a:r>
                    <a:fld id="{9384B9DA-1C96-4AB3-BCE2-5B2761C0CE48}" type="VALUE">
                      <a:rPr lang="pt-BR" smtClean="0"/>
                      <a:pPr/>
                      <a:t>[VALOR]</a:t>
                    </a:fld>
                    <a:endParaRPr lang="pt-BR" baseline="0" dirty="0"/>
                  </a:p>
                  <a:p>
                    <a:fld id="{5B04237B-D748-42EE-916A-1DED9879F827}" type="PERCENTAGE">
                      <a:rPr lang="pt-BR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-4.7971186305749612E-2"/>
                  <c:y val="1.1023080768803466E-2"/>
                </c:manualLayout>
              </c:layout>
              <c:tx>
                <c:rich>
                  <a:bodyPr/>
                  <a:lstStyle/>
                  <a:p>
                    <a:fld id="{23CB75FB-123A-4213-B8BD-A86FD0EA3707}" type="CATEGORYNAME">
                      <a:rPr lang="en-US"/>
                      <a:pPr/>
                      <a:t>[NOME DA CATEGORIA]</a:t>
                    </a:fld>
                    <a:endParaRPr lang="en-US" baseline="0" dirty="0"/>
                  </a:p>
                  <a:p>
                    <a:r>
                      <a:rPr lang="en-US" dirty="0" smtClean="0"/>
                      <a:t>R$</a:t>
                    </a:r>
                    <a:fld id="{7943C9B2-568A-4B6D-9635-C63C3CE00BBC}" type="VALUE">
                      <a:rPr lang="en-US" smtClean="0"/>
                      <a:pPr/>
                      <a:t>[VALOR]</a:t>
                    </a:fld>
                    <a:endParaRPr lang="en-US" baseline="0" dirty="0"/>
                  </a:p>
                  <a:p>
                    <a:fld id="{D5D69EE7-5CA9-4CFA-9D49-4E9F9E80A250}" type="PERCENTAGE">
                      <a:rPr lang="en-US"/>
                      <a:pPr/>
                      <a:t>[PORCENTAGEM]</a:t>
                    </a:fld>
                    <a:endParaRPr lang="pt-BR"/>
                  </a:p>
                </c:rich>
              </c:tx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4"/>
              <c:layout>
                <c:manualLayout>
                  <c:x val="0.10945104114976248"/>
                  <c:y val="2.4589949407330808E-2"/>
                </c:manualLayout>
              </c:layout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>
                    <a:latin typeface="Trebuchet MS" panose="020B0603020202020204" pitchFamily="34" charset="0"/>
                  </a:defRPr>
                </a:pPr>
                <a:endParaRPr lang="pt-BR"/>
              </a:p>
            </c:txPr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Plan1!$A$2:$A$4</c:f>
              <c:strCache>
                <c:ptCount val="3"/>
                <c:pt idx="0">
                  <c:v>AXN</c:v>
                </c:pt>
                <c:pt idx="1">
                  <c:v>THE HISTORY CHANNEL</c:v>
                </c:pt>
                <c:pt idx="2">
                  <c:v>ESPN BRASIL</c:v>
                </c:pt>
              </c:strCache>
            </c:strRef>
          </c:cat>
          <c:val>
            <c:numRef>
              <c:f>Plan1!$B$2:$B$4</c:f>
              <c:numCache>
                <c:formatCode>_-* #,##0_-;\-* #,##0_-;_-* "-"??_-;_-@_-</c:formatCode>
                <c:ptCount val="3"/>
                <c:pt idx="0">
                  <c:v>324999.99999999994</c:v>
                </c:pt>
                <c:pt idx="1">
                  <c:v>144540.80078125006</c:v>
                </c:pt>
                <c:pt idx="2">
                  <c:v>19199.999999999996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rgbClr val="002060"/>
                </a:solidFill>
                <a:latin typeface="Trebuchet MS" panose="020B0603020202020204" pitchFamily="34" charset="0"/>
                <a:ea typeface="+mn-ea"/>
                <a:cs typeface="+mn-cs"/>
              </a:defRPr>
            </a:pPr>
            <a:r>
              <a:rPr lang="pt-BR" sz="1600" b="1" dirty="0" smtClean="0">
                <a:solidFill>
                  <a:srgbClr val="002060"/>
                </a:solidFill>
                <a:latin typeface="Trebuchet MS" panose="020B0603020202020204" pitchFamily="34" charset="0"/>
              </a:rPr>
              <a:t>AFINIDADE%</a:t>
            </a:r>
            <a:endParaRPr lang="pt-BR" sz="1600" b="1" dirty="0">
              <a:solidFill>
                <a:srgbClr val="002060"/>
              </a:solidFill>
              <a:latin typeface="Trebuchet MS" panose="020B0603020202020204" pitchFamily="34" charset="0"/>
            </a:endParaRPr>
          </a:p>
        </c:rich>
      </c:tx>
      <c:layout>
        <c:manualLayout>
          <c:xMode val="edge"/>
          <c:yMode val="edge"/>
          <c:x val="1.8399466123869414E-2"/>
          <c:y val="2.28999296258630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rgbClr val="002060"/>
              </a:solidFill>
              <a:latin typeface="Trebuchet MS" panose="020B0603020202020204" pitchFamily="34" charset="0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Plan1!$B$1</c:f>
              <c:strCache>
                <c:ptCount val="1"/>
                <c:pt idx="0">
                  <c:v>HH AB 35+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002060"/>
                    </a:solidFill>
                    <a:latin typeface="Trebuchet MS" panose="020B0603020202020204" pitchFamily="34" charset="0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Plan1!$A$2:$A$7</c:f>
              <c:strCache>
                <c:ptCount val="6"/>
                <c:pt idx="0">
                  <c:v>AXN</c:v>
                </c:pt>
                <c:pt idx="1">
                  <c:v>BANDNEWS</c:v>
                </c:pt>
                <c:pt idx="2">
                  <c:v>BANDSPORTS</c:v>
                </c:pt>
                <c:pt idx="3">
                  <c:v>ESPN BRASIL</c:v>
                </c:pt>
                <c:pt idx="4">
                  <c:v>SONY</c:v>
                </c:pt>
                <c:pt idx="5">
                  <c:v>THE HISTORY CHANNEL</c:v>
                </c:pt>
              </c:strCache>
            </c:strRef>
          </c:cat>
          <c:val>
            <c:numRef>
              <c:f>Plan1!$B$2:$B$7</c:f>
              <c:numCache>
                <c:formatCode>0%</c:formatCode>
                <c:ptCount val="6"/>
                <c:pt idx="0">
                  <c:v>1.41</c:v>
                </c:pt>
                <c:pt idx="1">
                  <c:v>2.06</c:v>
                </c:pt>
                <c:pt idx="2">
                  <c:v>2.44</c:v>
                </c:pt>
                <c:pt idx="3">
                  <c:v>2.09</c:v>
                </c:pt>
                <c:pt idx="4">
                  <c:v>1.08</c:v>
                </c:pt>
                <c:pt idx="5">
                  <c:v>1.67</c:v>
                </c:pt>
              </c:numCache>
            </c:numRef>
          </c:val>
        </c:ser>
        <c:ser>
          <c:idx val="1"/>
          <c:order val="1"/>
          <c:tx>
            <c:strRef>
              <c:f>Plan1!$C$1</c:f>
              <c:strCache>
                <c:ptCount val="1"/>
                <c:pt idx="0">
                  <c:v>HH AB 50+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002060"/>
                    </a:solidFill>
                    <a:latin typeface="Trebuchet MS" panose="020B0603020202020204" pitchFamily="34" charset="0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Plan1!$A$2:$A$7</c:f>
              <c:strCache>
                <c:ptCount val="6"/>
                <c:pt idx="0">
                  <c:v>AXN</c:v>
                </c:pt>
                <c:pt idx="1">
                  <c:v>BANDNEWS</c:v>
                </c:pt>
                <c:pt idx="2">
                  <c:v>BANDSPORTS</c:v>
                </c:pt>
                <c:pt idx="3">
                  <c:v>ESPN BRASIL</c:v>
                </c:pt>
                <c:pt idx="4">
                  <c:v>SONY</c:v>
                </c:pt>
                <c:pt idx="5">
                  <c:v>THE HISTORY CHANNEL</c:v>
                </c:pt>
              </c:strCache>
            </c:strRef>
          </c:cat>
          <c:val>
            <c:numRef>
              <c:f>Plan1!$C$2:$C$7</c:f>
              <c:numCache>
                <c:formatCode>0%</c:formatCode>
                <c:ptCount val="6"/>
                <c:pt idx="0">
                  <c:v>2.1</c:v>
                </c:pt>
                <c:pt idx="1">
                  <c:v>3.27</c:v>
                </c:pt>
                <c:pt idx="2">
                  <c:v>3.7</c:v>
                </c:pt>
                <c:pt idx="3">
                  <c:v>2.64</c:v>
                </c:pt>
                <c:pt idx="4">
                  <c:v>1.29</c:v>
                </c:pt>
                <c:pt idx="5">
                  <c:v>1.48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30"/>
        <c:axId val="476653424"/>
        <c:axId val="477045760"/>
      </c:barChart>
      <c:catAx>
        <c:axId val="476653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pPr>
            <a:endParaRPr lang="pt-BR"/>
          </a:p>
        </c:txPr>
        <c:crossAx val="477045760"/>
        <c:crosses val="autoZero"/>
        <c:auto val="1"/>
        <c:lblAlgn val="ctr"/>
        <c:lblOffset val="100"/>
        <c:noMultiLvlLbl val="0"/>
      </c:catAx>
      <c:valAx>
        <c:axId val="477045760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476653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rgbClr val="002060"/>
              </a:solidFill>
              <a:latin typeface="Trebuchet MS" panose="020B0603020202020204" pitchFamily="34" charset="0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rgbClr val="002060"/>
                </a:solidFill>
                <a:latin typeface="Trebuchet MS" panose="020B0603020202020204" pitchFamily="34" charset="0"/>
                <a:ea typeface="+mn-ea"/>
                <a:cs typeface="+mn-cs"/>
              </a:defRPr>
            </a:pPr>
            <a:r>
              <a:rPr lang="pt-BR" sz="1600" b="1" dirty="0" smtClean="0">
                <a:solidFill>
                  <a:srgbClr val="002060"/>
                </a:solidFill>
                <a:latin typeface="Trebuchet MS" panose="020B0603020202020204" pitchFamily="34" charset="0"/>
              </a:rPr>
              <a:t>AFINIDADE%</a:t>
            </a:r>
            <a:endParaRPr lang="pt-BR" sz="1600" b="1" dirty="0">
              <a:solidFill>
                <a:srgbClr val="002060"/>
              </a:solidFill>
              <a:latin typeface="Trebuchet MS" panose="020B0603020202020204" pitchFamily="34" charset="0"/>
            </a:endParaRPr>
          </a:p>
        </c:rich>
      </c:tx>
      <c:layout>
        <c:manualLayout>
          <c:xMode val="edge"/>
          <c:yMode val="edge"/>
          <c:x val="1.8399466123869414E-2"/>
          <c:y val="2.28999296258630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rgbClr val="002060"/>
              </a:solidFill>
              <a:latin typeface="Trebuchet MS" panose="020B0603020202020204" pitchFamily="34" charset="0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Plan1!$B$1</c:f>
              <c:strCache>
                <c:ptCount val="1"/>
                <c:pt idx="0">
                  <c:v>HH ABC 35+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002060"/>
                    </a:solidFill>
                    <a:latin typeface="Trebuchet MS" panose="020B0603020202020204" pitchFamily="34" charset="0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Plan1!$A$2:$A$7</c:f>
              <c:strCache>
                <c:ptCount val="6"/>
                <c:pt idx="0">
                  <c:v>AXN</c:v>
                </c:pt>
                <c:pt idx="1">
                  <c:v>BANDNEWS</c:v>
                </c:pt>
                <c:pt idx="2">
                  <c:v>BANDSPORTS</c:v>
                </c:pt>
                <c:pt idx="3">
                  <c:v>ESPN BRASIL</c:v>
                </c:pt>
                <c:pt idx="4">
                  <c:v>SONY</c:v>
                </c:pt>
                <c:pt idx="5">
                  <c:v>THE HISTORY CHANNEL</c:v>
                </c:pt>
              </c:strCache>
            </c:strRef>
          </c:cat>
          <c:val>
            <c:numRef>
              <c:f>Plan1!$B$2:$B$7</c:f>
              <c:numCache>
                <c:formatCode>0%</c:formatCode>
                <c:ptCount val="6"/>
                <c:pt idx="0">
                  <c:v>1.28</c:v>
                </c:pt>
                <c:pt idx="1">
                  <c:v>1.76</c:v>
                </c:pt>
                <c:pt idx="2">
                  <c:v>2.1800000000000002</c:v>
                </c:pt>
                <c:pt idx="3">
                  <c:v>1.87</c:v>
                </c:pt>
                <c:pt idx="4">
                  <c:v>1</c:v>
                </c:pt>
                <c:pt idx="5">
                  <c:v>1.53</c:v>
                </c:pt>
              </c:numCache>
            </c:numRef>
          </c:val>
        </c:ser>
        <c:ser>
          <c:idx val="1"/>
          <c:order val="1"/>
          <c:tx>
            <c:strRef>
              <c:f>Plan1!$C$1</c:f>
              <c:strCache>
                <c:ptCount val="1"/>
                <c:pt idx="0">
                  <c:v>HH ABC 50+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002060"/>
                    </a:solidFill>
                    <a:latin typeface="Trebuchet MS" panose="020B0603020202020204" pitchFamily="34" charset="0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Plan1!$A$2:$A$7</c:f>
              <c:strCache>
                <c:ptCount val="6"/>
                <c:pt idx="0">
                  <c:v>AXN</c:v>
                </c:pt>
                <c:pt idx="1">
                  <c:v>BANDNEWS</c:v>
                </c:pt>
                <c:pt idx="2">
                  <c:v>BANDSPORTS</c:v>
                </c:pt>
                <c:pt idx="3">
                  <c:v>ESPN BRASIL</c:v>
                </c:pt>
                <c:pt idx="4">
                  <c:v>SONY</c:v>
                </c:pt>
                <c:pt idx="5">
                  <c:v>THE HISTORY CHANNEL</c:v>
                </c:pt>
              </c:strCache>
            </c:strRef>
          </c:cat>
          <c:val>
            <c:numRef>
              <c:f>Plan1!$C$2:$C$7</c:f>
              <c:numCache>
                <c:formatCode>0%</c:formatCode>
                <c:ptCount val="6"/>
                <c:pt idx="0">
                  <c:v>1.76</c:v>
                </c:pt>
                <c:pt idx="1">
                  <c:v>2.68</c:v>
                </c:pt>
                <c:pt idx="2">
                  <c:v>3.29</c:v>
                </c:pt>
                <c:pt idx="3">
                  <c:v>2.44</c:v>
                </c:pt>
                <c:pt idx="4">
                  <c:v>1.1200000000000001</c:v>
                </c:pt>
                <c:pt idx="5">
                  <c:v>1.33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30"/>
        <c:axId val="490518176"/>
        <c:axId val="490517056"/>
      </c:barChart>
      <c:catAx>
        <c:axId val="490518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pPr>
            <a:endParaRPr lang="pt-BR"/>
          </a:p>
        </c:txPr>
        <c:crossAx val="490517056"/>
        <c:crosses val="autoZero"/>
        <c:auto val="1"/>
        <c:lblAlgn val="ctr"/>
        <c:lblOffset val="100"/>
        <c:noMultiLvlLbl val="0"/>
      </c:catAx>
      <c:valAx>
        <c:axId val="49051705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490518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rgbClr val="002060"/>
              </a:solidFill>
              <a:latin typeface="Trebuchet MS" panose="020B0603020202020204" pitchFamily="34" charset="0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648" y="2349386"/>
            <a:ext cx="9085342" cy="1621111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3296" y="4285615"/>
            <a:ext cx="7482047" cy="193272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844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872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59363" y="334377"/>
            <a:ext cx="2809479" cy="7116431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5361" y="334377"/>
            <a:ext cx="8255859" cy="7116431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92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7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4329" y="4859832"/>
            <a:ext cx="9085342" cy="1502066"/>
          </a:xfrm>
        </p:spPr>
        <p:txBody>
          <a:bodyPr anchor="t"/>
          <a:lstStyle>
            <a:lvl1pPr algn="l">
              <a:defRPr sz="46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4329" y="3205459"/>
            <a:ext cx="9085342" cy="1654373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2143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4287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6431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857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0718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1286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65005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17149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34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5361" y="1946734"/>
            <a:ext cx="5531741" cy="5504074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5245" y="1946734"/>
            <a:ext cx="5533597" cy="5504074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226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4432" y="302865"/>
            <a:ext cx="9619774" cy="1260475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432" y="1692889"/>
            <a:ext cx="4722671" cy="705515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437" indent="0">
              <a:buNone/>
              <a:defRPr sz="2300" b="1"/>
            </a:lvl2pPr>
            <a:lvl3pPr marL="1042873" indent="0">
              <a:buNone/>
              <a:defRPr sz="2100" b="1"/>
            </a:lvl3pPr>
            <a:lvl4pPr marL="1564310" indent="0">
              <a:buNone/>
              <a:defRPr sz="1800" b="1"/>
            </a:lvl4pPr>
            <a:lvl5pPr marL="2085746" indent="0">
              <a:buNone/>
              <a:defRPr sz="1800" b="1"/>
            </a:lvl5pPr>
            <a:lvl6pPr marL="2607183" indent="0">
              <a:buNone/>
              <a:defRPr sz="1800" b="1"/>
            </a:lvl6pPr>
            <a:lvl7pPr marL="3128620" indent="0">
              <a:buNone/>
              <a:defRPr sz="1800" b="1"/>
            </a:lvl7pPr>
            <a:lvl8pPr marL="3650056" indent="0">
              <a:buNone/>
              <a:defRPr sz="1800" b="1"/>
            </a:lvl8pPr>
            <a:lvl9pPr marL="4171493" indent="0">
              <a:buNone/>
              <a:defRPr sz="18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4432" y="2398404"/>
            <a:ext cx="4722671" cy="4357393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29680" y="1692889"/>
            <a:ext cx="4724526" cy="705515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437" indent="0">
              <a:buNone/>
              <a:defRPr sz="2300" b="1"/>
            </a:lvl2pPr>
            <a:lvl3pPr marL="1042873" indent="0">
              <a:buNone/>
              <a:defRPr sz="2100" b="1"/>
            </a:lvl3pPr>
            <a:lvl4pPr marL="1564310" indent="0">
              <a:buNone/>
              <a:defRPr sz="1800" b="1"/>
            </a:lvl4pPr>
            <a:lvl5pPr marL="2085746" indent="0">
              <a:buNone/>
              <a:defRPr sz="1800" b="1"/>
            </a:lvl5pPr>
            <a:lvl6pPr marL="2607183" indent="0">
              <a:buNone/>
              <a:defRPr sz="1800" b="1"/>
            </a:lvl6pPr>
            <a:lvl7pPr marL="3128620" indent="0">
              <a:buNone/>
              <a:defRPr sz="1800" b="1"/>
            </a:lvl7pPr>
            <a:lvl8pPr marL="3650056" indent="0">
              <a:buNone/>
              <a:defRPr sz="1800" b="1"/>
            </a:lvl8pPr>
            <a:lvl9pPr marL="4171493" indent="0">
              <a:buNone/>
              <a:defRPr sz="18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29680" y="2398404"/>
            <a:ext cx="4724526" cy="4357393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9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822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04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4433" y="301113"/>
            <a:ext cx="3516488" cy="1281483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8960" y="301114"/>
            <a:ext cx="5975246" cy="6454683"/>
          </a:xfrm>
        </p:spPr>
        <p:txBody>
          <a:bodyPr/>
          <a:lstStyle>
            <a:lvl1pPr>
              <a:defRPr sz="36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4433" y="1582597"/>
            <a:ext cx="3516488" cy="5173200"/>
          </a:xfrm>
        </p:spPr>
        <p:txBody>
          <a:bodyPr/>
          <a:lstStyle>
            <a:lvl1pPr marL="0" indent="0">
              <a:buNone/>
              <a:defRPr sz="1600"/>
            </a:lvl1pPr>
            <a:lvl2pPr marL="521437" indent="0">
              <a:buNone/>
              <a:defRPr sz="1400"/>
            </a:lvl2pPr>
            <a:lvl3pPr marL="1042873" indent="0">
              <a:buNone/>
              <a:defRPr sz="1100"/>
            </a:lvl3pPr>
            <a:lvl4pPr marL="1564310" indent="0">
              <a:buNone/>
              <a:defRPr sz="1000"/>
            </a:lvl4pPr>
            <a:lvl5pPr marL="2085746" indent="0">
              <a:buNone/>
              <a:defRPr sz="1000"/>
            </a:lvl5pPr>
            <a:lvl6pPr marL="2607183" indent="0">
              <a:buNone/>
              <a:defRPr sz="1000"/>
            </a:lvl6pPr>
            <a:lvl7pPr marL="3128620" indent="0">
              <a:buNone/>
              <a:defRPr sz="1000"/>
            </a:lvl7pPr>
            <a:lvl8pPr marL="3650056" indent="0">
              <a:buNone/>
              <a:defRPr sz="1000"/>
            </a:lvl8pPr>
            <a:lvl9pPr marL="4171493" indent="0">
              <a:buNone/>
              <a:defRPr sz="10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242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5048" y="5293995"/>
            <a:ext cx="6413183" cy="624986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95048" y="675755"/>
            <a:ext cx="6413183" cy="4537710"/>
          </a:xfrm>
        </p:spPr>
        <p:txBody>
          <a:bodyPr/>
          <a:lstStyle>
            <a:lvl1pPr marL="0" indent="0">
              <a:buNone/>
              <a:defRPr sz="3600"/>
            </a:lvl1pPr>
            <a:lvl2pPr marL="521437" indent="0">
              <a:buNone/>
              <a:defRPr sz="3200"/>
            </a:lvl2pPr>
            <a:lvl3pPr marL="1042873" indent="0">
              <a:buNone/>
              <a:defRPr sz="2700"/>
            </a:lvl3pPr>
            <a:lvl4pPr marL="1564310" indent="0">
              <a:buNone/>
              <a:defRPr sz="2300"/>
            </a:lvl4pPr>
            <a:lvl5pPr marL="2085746" indent="0">
              <a:buNone/>
              <a:defRPr sz="2300"/>
            </a:lvl5pPr>
            <a:lvl6pPr marL="2607183" indent="0">
              <a:buNone/>
              <a:defRPr sz="2300"/>
            </a:lvl6pPr>
            <a:lvl7pPr marL="3128620" indent="0">
              <a:buNone/>
              <a:defRPr sz="2300"/>
            </a:lvl7pPr>
            <a:lvl8pPr marL="3650056" indent="0">
              <a:buNone/>
              <a:defRPr sz="2300"/>
            </a:lvl8pPr>
            <a:lvl9pPr marL="4171493" indent="0">
              <a:buNone/>
              <a:defRPr sz="23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95048" y="5918981"/>
            <a:ext cx="6413183" cy="887584"/>
          </a:xfrm>
        </p:spPr>
        <p:txBody>
          <a:bodyPr/>
          <a:lstStyle>
            <a:lvl1pPr marL="0" indent="0">
              <a:buNone/>
              <a:defRPr sz="1600"/>
            </a:lvl1pPr>
            <a:lvl2pPr marL="521437" indent="0">
              <a:buNone/>
              <a:defRPr sz="1400"/>
            </a:lvl2pPr>
            <a:lvl3pPr marL="1042873" indent="0">
              <a:buNone/>
              <a:defRPr sz="1100"/>
            </a:lvl3pPr>
            <a:lvl4pPr marL="1564310" indent="0">
              <a:buNone/>
              <a:defRPr sz="1000"/>
            </a:lvl4pPr>
            <a:lvl5pPr marL="2085746" indent="0">
              <a:buNone/>
              <a:defRPr sz="1000"/>
            </a:lvl5pPr>
            <a:lvl6pPr marL="2607183" indent="0">
              <a:buNone/>
              <a:defRPr sz="1000"/>
            </a:lvl6pPr>
            <a:lvl7pPr marL="3128620" indent="0">
              <a:buNone/>
              <a:defRPr sz="1000"/>
            </a:lvl7pPr>
            <a:lvl8pPr marL="3650056" indent="0">
              <a:buNone/>
              <a:defRPr sz="1000"/>
            </a:lvl8pPr>
            <a:lvl9pPr marL="4171493" indent="0">
              <a:buNone/>
              <a:defRPr sz="10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780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6.png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23" Type="http://schemas.openxmlformats.org/officeDocument/2006/relationships/image" Target="../media/image8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Relationship Id="rId22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to 7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155046016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Slide do think-cell" r:id="rId15" imgW="270" imgH="270" progId="TCLayout.ActiveDocument.1">
                  <p:embed/>
                </p:oleObj>
              </mc:Choice>
              <mc:Fallback>
                <p:oleObj name="Slide do think-cell" r:id="rId1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432" y="302865"/>
            <a:ext cx="9619774" cy="1260475"/>
          </a:xfrm>
          <a:prstGeom prst="rect">
            <a:avLst/>
          </a:prstGeom>
        </p:spPr>
        <p:txBody>
          <a:bodyPr vert="horz" lIns="104287" tIns="52144" rIns="104287" bIns="52144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432" y="1764666"/>
            <a:ext cx="9619774" cy="4991131"/>
          </a:xfrm>
          <a:prstGeom prst="rect">
            <a:avLst/>
          </a:prstGeom>
        </p:spPr>
        <p:txBody>
          <a:bodyPr vert="horz" lIns="104287" tIns="52144" rIns="104287" bIns="52144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432" y="7009642"/>
            <a:ext cx="2494016" cy="402652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3F105-2278-3846-BF6D-56A38DBB0301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51952" y="7009642"/>
            <a:ext cx="3384735" cy="402652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60190" y="7009642"/>
            <a:ext cx="2494016" cy="402652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ABFC2A-A939-0B4D-9F18-316C4E40715B}" type="slidenum">
              <a:rPr lang="en-US" smtClean="0"/>
              <a:t>‹nº›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80" y="0"/>
            <a:ext cx="10708222" cy="7570237"/>
          </a:xfrm>
          <a:prstGeom prst="rect">
            <a:avLst/>
          </a:prstGeom>
        </p:spPr>
      </p:pic>
      <p:pic>
        <p:nvPicPr>
          <p:cNvPr id="10" name="Picture 5" descr="BANDNEWS.png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1" y="7183554"/>
            <a:ext cx="688975" cy="293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6" descr="BANDSPORTS.png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048" y="7172441"/>
            <a:ext cx="741363" cy="33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7" descr="terraviva.png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5761" y="7129896"/>
            <a:ext cx="704850" cy="42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8" descr="arte1.png"/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0798" y="7094971"/>
            <a:ext cx="495300" cy="487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1" descr="logo Grupo Horiz Neg.psd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7400" y="138113"/>
            <a:ext cx="2065338" cy="423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 descr="C:\Users\csoares\Desktop\logo.png"/>
          <p:cNvPicPr>
            <a:picLocks noChangeAspect="1" noChangeArrowheads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432" y="218123"/>
            <a:ext cx="1674568" cy="58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7327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21437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077" indent="-391077" algn="l" defTabSz="521437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47334" indent="-325898" algn="l" defTabSz="521437" rtl="0" eaLnBrk="1" latinLnBrk="0" hangingPunct="1">
        <a:spcBef>
          <a:spcPct val="20000"/>
        </a:spcBef>
        <a:buFont typeface="Arial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592" indent="-260718" algn="l" defTabSz="521437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028" indent="-260718" algn="l" defTabSz="521437" rtl="0" eaLnBrk="1" latinLnBrk="0" hangingPunct="1">
        <a:spcBef>
          <a:spcPct val="20000"/>
        </a:spcBef>
        <a:buFont typeface="Arial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465" indent="-260718" algn="l" defTabSz="521437" rtl="0" eaLnBrk="1" latinLnBrk="0" hangingPunct="1">
        <a:spcBef>
          <a:spcPct val="20000"/>
        </a:spcBef>
        <a:buFont typeface="Arial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7901" indent="-260718" algn="l" defTabSz="521437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338" indent="-260718" algn="l" defTabSz="521437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0775" indent="-260718" algn="l" defTabSz="521437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211" indent="-260718" algn="l" defTabSz="521437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37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7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1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4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18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2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05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49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27" y="6757"/>
            <a:ext cx="10717304" cy="7576658"/>
          </a:xfrm>
          <a:prstGeom prst="rect">
            <a:avLst/>
          </a:prstGeom>
        </p:spPr>
      </p:pic>
      <p:pic>
        <p:nvPicPr>
          <p:cNvPr id="5" name="Picture 3" descr="BANDNEW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693" y="6202363"/>
            <a:ext cx="8382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 descr="BANDSPORT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3080" y="6183313"/>
            <a:ext cx="903288" cy="404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" descr="terraviva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733" y="6816725"/>
            <a:ext cx="858837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6" descr="arte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2308" y="6769100"/>
            <a:ext cx="60325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 descr="C:\Users\csoares\Desktop\log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7338" y="2862417"/>
            <a:ext cx="3263260" cy="1143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/>
          <p:cNvSpPr txBox="1"/>
          <p:nvPr/>
        </p:nvSpPr>
        <p:spPr>
          <a:xfrm>
            <a:off x="5345113" y="1062990"/>
            <a:ext cx="5371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Inteligência de Mercado </a:t>
            </a:r>
          </a:p>
          <a:p>
            <a:pPr algn="ctr"/>
            <a:r>
              <a:rPr lang="pt-BR" sz="24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Grupo Bandeirantes</a:t>
            </a:r>
            <a:endParaRPr lang="pt-BR" sz="24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5401147" y="4521315"/>
            <a:ext cx="52365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Investimentos em Mídia e Rentabilidade</a:t>
            </a:r>
            <a:endParaRPr lang="pt-BR" sz="2000" dirty="0">
              <a:solidFill>
                <a:prstClr val="black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6663283" y="5651097"/>
            <a:ext cx="26871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São Paulo, </a:t>
            </a:r>
            <a:r>
              <a:rPr lang="pt-BR" sz="11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02 </a:t>
            </a:r>
            <a:r>
              <a:rPr lang="pt-BR" sz="11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de outubro de 2014</a:t>
            </a:r>
            <a:endParaRPr lang="pt-BR" sz="1100" dirty="0">
              <a:solidFill>
                <a:prstClr val="black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4507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áfico 3"/>
          <p:cNvGraphicFramePr/>
          <p:nvPr>
            <p:extLst>
              <p:ext uri="{D42A27DB-BD31-4B8C-83A1-F6EECF244321}">
                <p14:modId xmlns:p14="http://schemas.microsoft.com/office/powerpoint/2010/main" val="2299548189"/>
              </p:ext>
            </p:extLst>
          </p:nvPr>
        </p:nvGraphicFramePr>
        <p:xfrm>
          <a:off x="198254" y="2514645"/>
          <a:ext cx="5112569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6" name="Conector reto 5"/>
          <p:cNvCxnSpPr/>
          <p:nvPr/>
        </p:nvCxnSpPr>
        <p:spPr>
          <a:xfrm>
            <a:off x="243582" y="2395137"/>
            <a:ext cx="49952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270262" y="2079169"/>
            <a:ext cx="49685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dirty="0" smtClean="0">
                <a:latin typeface="Trebuchet MS" panose="020B0603020202020204" pitchFamily="34" charset="0"/>
                <a:cs typeface="Arial" panose="020B0604020202020204" pitchFamily="34" charset="0"/>
              </a:rPr>
              <a:t>2013 (</a:t>
            </a:r>
            <a:r>
              <a:rPr lang="pt-BR" sz="1500" dirty="0" err="1" smtClean="0">
                <a:latin typeface="Trebuchet MS" panose="020B0603020202020204" pitchFamily="34" charset="0"/>
                <a:cs typeface="Arial" panose="020B0604020202020204" pitchFamily="34" charset="0"/>
              </a:rPr>
              <a:t>jan</a:t>
            </a:r>
            <a:r>
              <a:rPr lang="pt-BR" sz="1500" dirty="0" smtClean="0">
                <a:latin typeface="Trebuchet MS" panose="020B0603020202020204" pitchFamily="34" charset="0"/>
                <a:cs typeface="Arial" panose="020B0604020202020204" pitchFamily="34" charset="0"/>
              </a:rPr>
              <a:t>-dez): Investimento R$ 13,1 milhões </a:t>
            </a:r>
            <a:endParaRPr lang="pt-BR" sz="1500" dirty="0">
              <a:latin typeface="Trebuchet MS" panose="020B0603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Conector reto 8"/>
          <p:cNvCxnSpPr/>
          <p:nvPr/>
        </p:nvCxnSpPr>
        <p:spPr>
          <a:xfrm>
            <a:off x="5428158" y="2395137"/>
            <a:ext cx="49952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454838" y="2079169"/>
            <a:ext cx="49685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dirty="0" smtClean="0">
                <a:latin typeface="Trebuchet MS" panose="020B0603020202020204" pitchFamily="34" charset="0"/>
                <a:cs typeface="Arial" panose="020B0604020202020204" pitchFamily="34" charset="0"/>
              </a:rPr>
              <a:t>2014 (jan-ago): Investimento R$ 9,4 milhões </a:t>
            </a:r>
            <a:endParaRPr lang="pt-BR" sz="1500" dirty="0">
              <a:latin typeface="Trebuchet MS" panose="020B0603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5943600" y="6730548"/>
            <a:ext cx="4274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 smtClean="0">
                <a:latin typeface="Trebuchet MS" panose="020B0603020202020204" pitchFamily="34" charset="0"/>
              </a:rPr>
              <a:t>Fonte: Ibope Monitor - investimento </a:t>
            </a:r>
            <a:r>
              <a:rPr lang="pt-BR" sz="800" dirty="0" smtClean="0">
                <a:latin typeface="Trebuchet MS" panose="020B0603020202020204" pitchFamily="34" charset="0"/>
              </a:rPr>
              <a:t>líquido</a:t>
            </a:r>
            <a:r>
              <a:rPr lang="pt-BR" sz="800" dirty="0" smtClean="0">
                <a:latin typeface="Trebuchet MS" panose="020B0603020202020204" pitchFamily="34" charset="0"/>
              </a:rPr>
              <a:t> </a:t>
            </a:r>
            <a:r>
              <a:rPr lang="pt-BR" sz="800" dirty="0" smtClean="0">
                <a:latin typeface="Trebuchet MS" panose="020B0603020202020204" pitchFamily="34" charset="0"/>
              </a:rPr>
              <a:t>com descontos estimados.</a:t>
            </a:r>
          </a:p>
          <a:p>
            <a:r>
              <a:rPr lang="pt-BR" sz="800" dirty="0" smtClean="0">
                <a:latin typeface="Trebuchet MS" panose="020B0603020202020204" pitchFamily="34" charset="0"/>
              </a:rPr>
              <a:t>Descontos </a:t>
            </a:r>
            <a:r>
              <a:rPr lang="pt-BR" sz="800" dirty="0" smtClean="0">
                <a:latin typeface="Trebuchet MS" panose="020B0603020202020204" pitchFamily="34" charset="0"/>
              </a:rPr>
              <a:t>considerados TV Aberta: Globo 15% e Record 80%.</a:t>
            </a:r>
          </a:p>
          <a:p>
            <a:r>
              <a:rPr lang="pt-BR" sz="800" dirty="0" smtClean="0">
                <a:latin typeface="Trebuchet MS" panose="020B0603020202020204" pitchFamily="34" charset="0"/>
              </a:rPr>
              <a:t>Outros meios: Jornal 80%, Rádio e Revista 65% e </a:t>
            </a:r>
            <a:r>
              <a:rPr lang="pt-BR" sz="800" dirty="0" err="1" smtClean="0">
                <a:latin typeface="Trebuchet MS" panose="020B0603020202020204" pitchFamily="34" charset="0"/>
              </a:rPr>
              <a:t>Tv</a:t>
            </a:r>
            <a:r>
              <a:rPr lang="pt-BR" sz="800" dirty="0" smtClean="0">
                <a:latin typeface="Trebuchet MS" panose="020B0603020202020204" pitchFamily="34" charset="0"/>
              </a:rPr>
              <a:t> por Assinatura 80% de desconto.</a:t>
            </a:r>
            <a:endParaRPr lang="pt-BR" sz="800" dirty="0">
              <a:latin typeface="Trebuchet MS" panose="020B0603020202020204" pitchFamily="34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173876" y="1057917"/>
            <a:ext cx="10340733" cy="776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pt-BR" sz="19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TV Aberta é o principal meio em investimento do Boston Medical Group, apresentado 72% de share em relação ao total investido em 2014 (jan-ago).</a:t>
            </a:r>
            <a:endParaRPr lang="pt-BR" sz="1900" dirty="0">
              <a:solidFill>
                <a:prstClr val="black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3463289" y="532137"/>
            <a:ext cx="46863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Investimentos em Mídia</a:t>
            </a:r>
            <a:endParaRPr lang="pt-BR" sz="2200" b="1" dirty="0">
              <a:solidFill>
                <a:prstClr val="black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  <p:graphicFrame>
        <p:nvGraphicFramePr>
          <p:cNvPr id="19" name="Gráfico 18"/>
          <p:cNvGraphicFramePr/>
          <p:nvPr>
            <p:extLst>
              <p:ext uri="{D42A27DB-BD31-4B8C-83A1-F6EECF244321}">
                <p14:modId xmlns:p14="http://schemas.microsoft.com/office/powerpoint/2010/main" val="2093991759"/>
              </p:ext>
            </p:extLst>
          </p:nvPr>
        </p:nvGraphicFramePr>
        <p:xfrm>
          <a:off x="5530349" y="2514645"/>
          <a:ext cx="5112569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7479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áfico 3"/>
          <p:cNvGraphicFramePr/>
          <p:nvPr>
            <p:extLst>
              <p:ext uri="{D42A27DB-BD31-4B8C-83A1-F6EECF244321}">
                <p14:modId xmlns:p14="http://schemas.microsoft.com/office/powerpoint/2010/main" val="2746441317"/>
              </p:ext>
            </p:extLst>
          </p:nvPr>
        </p:nvGraphicFramePr>
        <p:xfrm>
          <a:off x="198254" y="2514645"/>
          <a:ext cx="5112569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6" name="Conector reto 5"/>
          <p:cNvCxnSpPr/>
          <p:nvPr/>
        </p:nvCxnSpPr>
        <p:spPr>
          <a:xfrm>
            <a:off x="243582" y="2395137"/>
            <a:ext cx="49952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270262" y="2079169"/>
            <a:ext cx="49685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dirty="0" smtClean="0">
                <a:latin typeface="Trebuchet MS" panose="020B0603020202020204" pitchFamily="34" charset="0"/>
                <a:cs typeface="Arial" panose="020B0604020202020204" pitchFamily="34" charset="0"/>
              </a:rPr>
              <a:t>2013 (</a:t>
            </a:r>
            <a:r>
              <a:rPr lang="pt-BR" sz="1500" dirty="0" err="1" smtClean="0">
                <a:latin typeface="Trebuchet MS" panose="020B0603020202020204" pitchFamily="34" charset="0"/>
                <a:cs typeface="Arial" panose="020B0604020202020204" pitchFamily="34" charset="0"/>
              </a:rPr>
              <a:t>jan</a:t>
            </a:r>
            <a:r>
              <a:rPr lang="pt-BR" sz="1500" dirty="0" smtClean="0">
                <a:latin typeface="Trebuchet MS" panose="020B0603020202020204" pitchFamily="34" charset="0"/>
                <a:cs typeface="Arial" panose="020B0604020202020204" pitchFamily="34" charset="0"/>
              </a:rPr>
              <a:t>-dez): Investimento R$ 607 mil</a:t>
            </a:r>
            <a:endParaRPr lang="pt-BR" sz="1500" dirty="0">
              <a:latin typeface="Trebuchet MS" panose="020B0603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Conector reto 8"/>
          <p:cNvCxnSpPr/>
          <p:nvPr/>
        </p:nvCxnSpPr>
        <p:spPr>
          <a:xfrm>
            <a:off x="5428158" y="2395137"/>
            <a:ext cx="49952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454838" y="2079169"/>
            <a:ext cx="49685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dirty="0" smtClean="0">
                <a:latin typeface="Trebuchet MS" panose="020B0603020202020204" pitchFamily="34" charset="0"/>
                <a:cs typeface="Arial" panose="020B0604020202020204" pitchFamily="34" charset="0"/>
              </a:rPr>
              <a:t>2014 (jan-ago): Investimento R$ 489 mil</a:t>
            </a:r>
            <a:endParaRPr lang="pt-BR" sz="1500" dirty="0">
              <a:latin typeface="Trebuchet MS" panose="020B0603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173876" y="1057917"/>
            <a:ext cx="10340733" cy="776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pt-BR" sz="19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TV por Assinatura é o terceiro meio com maior investimento em 2014 e 66% da verba concentrada no Canal </a:t>
            </a:r>
            <a:r>
              <a:rPr lang="pt-BR" sz="19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AXN.</a:t>
            </a:r>
            <a:endParaRPr lang="pt-BR" sz="1900" dirty="0">
              <a:solidFill>
                <a:prstClr val="black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3463289" y="532137"/>
            <a:ext cx="46863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Investimentos em Mídia</a:t>
            </a:r>
            <a:endParaRPr lang="pt-BR" sz="2200" b="1" dirty="0">
              <a:solidFill>
                <a:prstClr val="black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  <p:graphicFrame>
        <p:nvGraphicFramePr>
          <p:cNvPr id="19" name="Gráfico 18"/>
          <p:cNvGraphicFramePr/>
          <p:nvPr>
            <p:extLst>
              <p:ext uri="{D42A27DB-BD31-4B8C-83A1-F6EECF244321}">
                <p14:modId xmlns:p14="http://schemas.microsoft.com/office/powerpoint/2010/main" val="2424598444"/>
              </p:ext>
            </p:extLst>
          </p:nvPr>
        </p:nvGraphicFramePr>
        <p:xfrm>
          <a:off x="5530349" y="2514645"/>
          <a:ext cx="5112569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CaixaDeTexto 10"/>
          <p:cNvSpPr txBox="1"/>
          <p:nvPr/>
        </p:nvSpPr>
        <p:spPr>
          <a:xfrm>
            <a:off x="5943600" y="6970578"/>
            <a:ext cx="42748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 smtClean="0">
                <a:latin typeface="Trebuchet MS" panose="020B0603020202020204" pitchFamily="34" charset="0"/>
              </a:rPr>
              <a:t>Fonte: Ibope Monitor - investimento </a:t>
            </a:r>
            <a:r>
              <a:rPr lang="pt-BR" sz="800" dirty="0" smtClean="0">
                <a:latin typeface="Trebuchet MS" panose="020B0603020202020204" pitchFamily="34" charset="0"/>
              </a:rPr>
              <a:t>líquido</a:t>
            </a:r>
            <a:r>
              <a:rPr lang="pt-BR" sz="800" dirty="0" smtClean="0">
                <a:latin typeface="Trebuchet MS" panose="020B0603020202020204" pitchFamily="34" charset="0"/>
              </a:rPr>
              <a:t> </a:t>
            </a:r>
            <a:r>
              <a:rPr lang="pt-BR" sz="800" dirty="0" smtClean="0">
                <a:latin typeface="Trebuchet MS" panose="020B0603020202020204" pitchFamily="34" charset="0"/>
              </a:rPr>
              <a:t>com </a:t>
            </a:r>
            <a:r>
              <a:rPr lang="pt-BR" sz="800" dirty="0" smtClean="0">
                <a:latin typeface="Trebuchet MS" panose="020B0603020202020204" pitchFamily="34" charset="0"/>
              </a:rPr>
              <a:t>80% de desconto estimado.</a:t>
            </a:r>
            <a:endParaRPr lang="pt-BR" sz="800" dirty="0" smtClean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949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/>
          <p:cNvSpPr txBox="1"/>
          <p:nvPr/>
        </p:nvSpPr>
        <p:spPr>
          <a:xfrm>
            <a:off x="5943600" y="6956305"/>
            <a:ext cx="398907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 smtClean="0">
                <a:latin typeface="Trebuchet MS" panose="020B0603020202020204" pitchFamily="34" charset="0"/>
              </a:rPr>
              <a:t>Fonte: Ibope </a:t>
            </a:r>
            <a:r>
              <a:rPr lang="pt-BR" sz="800" dirty="0" smtClean="0">
                <a:latin typeface="Trebuchet MS" panose="020B0603020202020204" pitchFamily="34" charset="0"/>
              </a:rPr>
              <a:t>Media Workstation – 15 mercados </a:t>
            </a:r>
            <a:r>
              <a:rPr lang="pt-BR" sz="800" dirty="0" err="1" smtClean="0">
                <a:latin typeface="Trebuchet MS" panose="020B0603020202020204" pitchFamily="34" charset="0"/>
              </a:rPr>
              <a:t>Pay</a:t>
            </a:r>
            <a:r>
              <a:rPr lang="pt-BR" sz="800" dirty="0" smtClean="0">
                <a:latin typeface="Trebuchet MS" panose="020B0603020202020204" pitchFamily="34" charset="0"/>
              </a:rPr>
              <a:t> TV – média </a:t>
            </a:r>
            <a:r>
              <a:rPr lang="pt-BR" sz="800" dirty="0" err="1" smtClean="0">
                <a:latin typeface="Trebuchet MS" panose="020B0603020202020204" pitchFamily="34" charset="0"/>
              </a:rPr>
              <a:t>jun</a:t>
            </a:r>
            <a:r>
              <a:rPr lang="pt-BR" sz="800" dirty="0" smtClean="0">
                <a:latin typeface="Trebuchet MS" panose="020B0603020202020204" pitchFamily="34" charset="0"/>
              </a:rPr>
              <a:t> a </a:t>
            </a:r>
            <a:r>
              <a:rPr lang="pt-BR" sz="800" dirty="0" err="1" smtClean="0">
                <a:latin typeface="Trebuchet MS" panose="020B0603020202020204" pitchFamily="34" charset="0"/>
              </a:rPr>
              <a:t>ago</a:t>
            </a:r>
            <a:r>
              <a:rPr lang="pt-BR" sz="800" dirty="0" smtClean="0">
                <a:latin typeface="Trebuchet MS" panose="020B0603020202020204" pitchFamily="34" charset="0"/>
              </a:rPr>
              <a:t> de 2014.</a:t>
            </a:r>
            <a:endParaRPr lang="pt-BR" sz="800" dirty="0" smtClean="0">
              <a:latin typeface="Trebuchet MS" panose="020B0603020202020204" pitchFamily="34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173876" y="1057917"/>
            <a:ext cx="10340733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pt-BR" sz="19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Entre as emissoras de TV por Assinatura programadas pelo Boston Medical Group, os canais BandNews e BandSports apresentam ótimos índices de </a:t>
            </a:r>
            <a:r>
              <a:rPr lang="pt-BR" sz="19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afinidade nos principais </a:t>
            </a:r>
            <a:r>
              <a:rPr lang="pt-BR" sz="1900" dirty="0" err="1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targets</a:t>
            </a:r>
            <a:r>
              <a:rPr lang="pt-BR" sz="19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.</a:t>
            </a:r>
            <a:endParaRPr lang="pt-BR" sz="1900" dirty="0">
              <a:solidFill>
                <a:prstClr val="black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3463289" y="532137"/>
            <a:ext cx="46863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TV por Assinatura </a:t>
            </a:r>
            <a:r>
              <a:rPr lang="pt-BR" sz="2200" b="1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- Afinidade</a:t>
            </a:r>
            <a:endParaRPr lang="pt-BR" sz="2200" b="1" dirty="0">
              <a:solidFill>
                <a:prstClr val="black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  <p:graphicFrame>
        <p:nvGraphicFramePr>
          <p:cNvPr id="11" name="Gráfico 10"/>
          <p:cNvGraphicFramePr/>
          <p:nvPr>
            <p:extLst>
              <p:ext uri="{D42A27DB-BD31-4B8C-83A1-F6EECF244321}">
                <p14:modId xmlns:p14="http://schemas.microsoft.com/office/powerpoint/2010/main" val="521899249"/>
              </p:ext>
            </p:extLst>
          </p:nvPr>
        </p:nvGraphicFramePr>
        <p:xfrm>
          <a:off x="173876" y="2446020"/>
          <a:ext cx="5171237" cy="3882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Gráfico 6"/>
          <p:cNvGraphicFramePr/>
          <p:nvPr>
            <p:extLst>
              <p:ext uri="{D42A27DB-BD31-4B8C-83A1-F6EECF244321}">
                <p14:modId xmlns:p14="http://schemas.microsoft.com/office/powerpoint/2010/main" val="1990263089"/>
              </p:ext>
            </p:extLst>
          </p:nvPr>
        </p:nvGraphicFramePr>
        <p:xfrm>
          <a:off x="5497513" y="2446020"/>
          <a:ext cx="5171237" cy="3882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7278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o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2921014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Slide do think-cell" r:id="rId4" imgW="270" imgH="270" progId="TCLayout.ActiveDocument.1">
                  <p:embed/>
                </p:oleObj>
              </mc:Choice>
              <mc:Fallback>
                <p:oleObj name="Slide do think-cell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CaixaDeTexto 16"/>
          <p:cNvSpPr txBox="1"/>
          <p:nvPr/>
        </p:nvSpPr>
        <p:spPr>
          <a:xfrm>
            <a:off x="173876" y="1057917"/>
            <a:ext cx="10340733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pt-BR" sz="20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Os canais </a:t>
            </a:r>
            <a:r>
              <a:rPr lang="pt-BR" sz="20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BandNews e BandSports </a:t>
            </a:r>
            <a:r>
              <a:rPr lang="pt-BR" sz="20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conseguem atingir os mesmos níveis de rentabilidade obtidos nas emissoras programadas pelo Boston Medical </a:t>
            </a:r>
            <a:r>
              <a:rPr lang="pt-BR" sz="2000" dirty="0" err="1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Group</a:t>
            </a:r>
            <a:r>
              <a:rPr lang="pt-BR" sz="2000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.</a:t>
            </a:r>
            <a:endParaRPr lang="pt-BR" sz="2000" dirty="0">
              <a:solidFill>
                <a:prstClr val="black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3463289" y="532137"/>
            <a:ext cx="46863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 smtClean="0">
                <a:solidFill>
                  <a:prstClr val="black"/>
                </a:solidFill>
                <a:latin typeface="Trebuchet MS" panose="020B0603020202020204" pitchFamily="34" charset="0"/>
                <a:ea typeface="MS PGothic" pitchFamily="34" charset="-128"/>
              </a:rPr>
              <a:t>Rentabilidade</a:t>
            </a:r>
            <a:endParaRPr lang="pt-BR" sz="2200" b="1" dirty="0">
              <a:solidFill>
                <a:prstClr val="black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2261321"/>
              </p:ext>
            </p:extLst>
          </p:nvPr>
        </p:nvGraphicFramePr>
        <p:xfrm>
          <a:off x="448945" y="2348865"/>
          <a:ext cx="9792334" cy="332693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412060"/>
                <a:gridCol w="1332999"/>
                <a:gridCol w="1332999"/>
                <a:gridCol w="1096557"/>
                <a:gridCol w="1474470"/>
                <a:gridCol w="922378"/>
                <a:gridCol w="1058542"/>
                <a:gridCol w="1162329"/>
              </a:tblGrid>
              <a:tr h="622935"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lt1"/>
                          </a:solidFill>
                          <a:latin typeface="Trebuchet MS" panose="020B0603020202020204" pitchFamily="34" charset="0"/>
                        </a:rPr>
                        <a:t>EMISSORAS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latin typeface="Trebuchet MS" panose="020B0603020202020204" pitchFamily="34" charset="0"/>
                        </a:rPr>
                        <a:t>PRIME-TIME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52143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b="0" dirty="0" smtClean="0">
                          <a:latin typeface="Trebuchet MS" panose="020B0603020202020204" pitchFamily="34" charset="0"/>
                        </a:rPr>
                        <a:t>CUSTO UNIT. TABELA 30”</a:t>
                      </a:r>
                      <a:endParaRPr lang="pt-BR" sz="1400" b="0" dirty="0" smtClean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latin typeface="Trebuchet MS" panose="020B0603020202020204" pitchFamily="34" charset="0"/>
                        </a:rPr>
                        <a:t>DESCONTO ESTIMADO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latin typeface="Trebuchet MS" panose="020B0603020202020204" pitchFamily="34" charset="0"/>
                        </a:rPr>
                        <a:t>CUSTO UNIT. NEGOCIADO 30”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latin typeface="Trebuchet MS" panose="020B0603020202020204" pitchFamily="34" charset="0"/>
                        </a:rPr>
                        <a:t>AUDIÊNCIA HH</a:t>
                      </a:r>
                      <a:r>
                        <a:rPr lang="pt-BR" sz="1400" b="0" baseline="0" dirty="0" smtClean="0">
                          <a:latin typeface="Trebuchet MS" panose="020B0603020202020204" pitchFamily="34" charset="0"/>
                        </a:rPr>
                        <a:t> AB 35+  %                #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sz="1800" b="0" dirty="0">
                        <a:latin typeface="Trebuchet MS" panose="020B0603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latin typeface="Trebuchet MS" panose="020B0603020202020204" pitchFamily="34" charset="0"/>
                        </a:rPr>
                        <a:t>CPM R$</a:t>
                      </a:r>
                      <a:endParaRPr lang="pt-BR" sz="1400" b="0" dirty="0" smtClean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</a:tr>
              <a:tr h="437167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AXN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18h</a:t>
                      </a:r>
                      <a:r>
                        <a:rPr lang="pt-BR" sz="1400" b="0" baseline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 – 01h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R$ 9.900,00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80%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R$ 1.980,00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0,23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8.870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0,22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37167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ESPN BRASIL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18h</a:t>
                      </a:r>
                      <a:r>
                        <a:rPr lang="pt-BR" sz="1400" b="0" baseline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 – </a:t>
                      </a:r>
                      <a:r>
                        <a:rPr lang="pt-BR" sz="1400" b="0" baseline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02h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R$ </a:t>
                      </a:r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3.700,00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80%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R$ 740,00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0,35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13.280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0,25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37167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SONY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18h</a:t>
                      </a:r>
                      <a:r>
                        <a:rPr lang="pt-BR" sz="1400" b="0" baseline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 – 02h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R$ </a:t>
                      </a:r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7.200,00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80%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R$ 1.440,00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0,08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3.000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0,48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37167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THE HISTORY CHANNEL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18h</a:t>
                      </a:r>
                      <a:r>
                        <a:rPr lang="pt-BR" sz="1400" b="0" baseline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 – 01h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R$ </a:t>
                      </a:r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5.643,00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80%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R$ 1.128,60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0,20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7.470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</a:rPr>
                        <a:t>0,15</a:t>
                      </a:r>
                      <a:endParaRPr lang="pt-BR" sz="1400" b="0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37167"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BANDNEWS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18h</a:t>
                      </a:r>
                      <a:r>
                        <a:rPr lang="pt-BR" sz="1400" b="0" baseline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 – 01h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R$ </a:t>
                      </a:r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6.842,00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90%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R$ 684,20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0,09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3.430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0,20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</a:tr>
              <a:tr h="437167"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BANDSPORTS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18h</a:t>
                      </a:r>
                      <a:r>
                        <a:rPr lang="pt-BR" sz="1400" b="0" baseline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 – 01h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R$ </a:t>
                      </a:r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6.149,00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93%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R$ 430,43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0,05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1.840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b="0" dirty="0" smtClean="0">
                          <a:solidFill>
                            <a:schemeClr val="bg1"/>
                          </a:solidFill>
                          <a:latin typeface="Trebuchet MS" panose="020B0603020202020204" pitchFamily="34" charset="0"/>
                        </a:rPr>
                        <a:t>0,23</a:t>
                      </a:r>
                      <a:endParaRPr lang="pt-BR" sz="1400" b="0" dirty="0">
                        <a:solidFill>
                          <a:schemeClr val="bg1"/>
                        </a:solidFill>
                        <a:latin typeface="Trebuchet MS" panose="020B0603020202020204" pitchFamily="34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</a:tr>
            </a:tbl>
          </a:graphicData>
        </a:graphic>
      </p:graphicFrame>
      <p:sp>
        <p:nvSpPr>
          <p:cNvPr id="8" name="CaixaDeTexto 7"/>
          <p:cNvSpPr txBox="1"/>
          <p:nvPr/>
        </p:nvSpPr>
        <p:spPr>
          <a:xfrm>
            <a:off x="6015990" y="6857245"/>
            <a:ext cx="4274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 smtClean="0">
                <a:latin typeface="Trebuchet MS" panose="020B0603020202020204" pitchFamily="34" charset="0"/>
              </a:rPr>
              <a:t>Fonte: Ibope </a:t>
            </a:r>
            <a:r>
              <a:rPr lang="pt-BR" sz="800" dirty="0" smtClean="0">
                <a:latin typeface="Trebuchet MS" panose="020B0603020202020204" pitchFamily="34" charset="0"/>
              </a:rPr>
              <a:t>Media Workstation – 15 mercados </a:t>
            </a:r>
            <a:r>
              <a:rPr lang="pt-BR" sz="800" dirty="0" err="1" smtClean="0">
                <a:latin typeface="Trebuchet MS" panose="020B0603020202020204" pitchFamily="34" charset="0"/>
              </a:rPr>
              <a:t>Pay</a:t>
            </a:r>
            <a:r>
              <a:rPr lang="pt-BR" sz="800" dirty="0" smtClean="0">
                <a:latin typeface="Trebuchet MS" panose="020B0603020202020204" pitchFamily="34" charset="0"/>
              </a:rPr>
              <a:t> TV – média </a:t>
            </a:r>
            <a:r>
              <a:rPr lang="pt-BR" sz="800" dirty="0" err="1" smtClean="0">
                <a:latin typeface="Trebuchet MS" panose="020B0603020202020204" pitchFamily="34" charset="0"/>
              </a:rPr>
              <a:t>jun</a:t>
            </a:r>
            <a:r>
              <a:rPr lang="pt-BR" sz="800" dirty="0" smtClean="0">
                <a:latin typeface="Trebuchet MS" panose="020B0603020202020204" pitchFamily="34" charset="0"/>
              </a:rPr>
              <a:t> a </a:t>
            </a:r>
            <a:r>
              <a:rPr lang="pt-BR" sz="800" dirty="0" err="1" smtClean="0">
                <a:latin typeface="Trebuchet MS" panose="020B0603020202020204" pitchFamily="34" charset="0"/>
              </a:rPr>
              <a:t>ago</a:t>
            </a:r>
            <a:r>
              <a:rPr lang="pt-BR" sz="800" dirty="0" smtClean="0">
                <a:latin typeface="Trebuchet MS" panose="020B0603020202020204" pitchFamily="34" charset="0"/>
              </a:rPr>
              <a:t> de 2014.</a:t>
            </a:r>
          </a:p>
          <a:p>
            <a:r>
              <a:rPr lang="pt-BR" sz="800" dirty="0" smtClean="0">
                <a:latin typeface="Trebuchet MS" panose="020B0603020202020204" pitchFamily="34" charset="0"/>
              </a:rPr>
              <a:t>Tabela de preços vigente em 2014 – Descontos estimados</a:t>
            </a:r>
            <a:endParaRPr lang="pt-BR" sz="800" dirty="0" smtClean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062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471</Words>
  <Application>Microsoft Office PowerPoint</Application>
  <PresentationFormat>Personalizar</PresentationFormat>
  <Paragraphs>130</Paragraphs>
  <Slides>5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MS PGothic</vt:lpstr>
      <vt:lpstr>Arial</vt:lpstr>
      <vt:lpstr>Calibri</vt:lpstr>
      <vt:lpstr>Trebuchet MS</vt:lpstr>
      <vt:lpstr>Office Theme</vt:lpstr>
      <vt:lpstr>Slide do think-cell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Agencia</dc:creator>
  <cp:lastModifiedBy>Cassio Soares</cp:lastModifiedBy>
  <cp:revision>34</cp:revision>
  <dcterms:created xsi:type="dcterms:W3CDTF">2014-04-01T20:14:56Z</dcterms:created>
  <dcterms:modified xsi:type="dcterms:W3CDTF">2014-10-02T16:54:46Z</dcterms:modified>
</cp:coreProperties>
</file>

<file path=docProps/thumbnail.jpeg>
</file>